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  <p:sldMasterId id="2147483663" r:id="rId5"/>
    <p:sldMasterId id="2147483664" r:id="rId6"/>
    <p:sldMasterId id="2147483665" r:id="rId7"/>
    <p:sldMasterId id="2147483666" r:id="rId8"/>
    <p:sldMasterId id="214748366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</p:sldIdLst>
  <p:sldSz cy="5143500" cx="9144000"/>
  <p:notesSz cx="9144000" cy="6858000"/>
  <p:embeddedFontLs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47">
          <p15:clr>
            <a:srgbClr val="000000"/>
          </p15:clr>
        </p15:guide>
        <p15:guide id="2" orient="horz" pos="700">
          <p15:clr>
            <a:srgbClr val="000000"/>
          </p15:clr>
        </p15:guide>
        <p15:guide id="3" pos="509">
          <p15:clr>
            <a:srgbClr val="000000"/>
          </p15:clr>
        </p15:guide>
        <p15:guide id="4" pos="5759">
          <p15:clr>
            <a:srgbClr val="000000"/>
          </p15:clr>
        </p15:guide>
        <p15:guide id="5" pos="2886">
          <p15:clr>
            <a:srgbClr val="000000"/>
          </p15:clr>
        </p15:guide>
      </p15:sldGuideLst>
    </p:ext>
    <p:ext uri="{2D200454-40CA-4A62-9FC3-DE9A4176ACB9}">
      <p15:notes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47" orient="horz"/>
        <p:guide pos="700" orient="horz"/>
        <p:guide pos="509"/>
        <p:guide pos="5759"/>
        <p:guide pos="2886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20" Type="http://schemas.openxmlformats.org/officeDocument/2006/relationships/slide" Target="slides/slide10.xml"/><Relationship Id="rId41" Type="http://schemas.openxmlformats.org/officeDocument/2006/relationships/font" Target="fonts/ArialBlack-regular.fntdata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9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11" Type="http://schemas.openxmlformats.org/officeDocument/2006/relationships/slide" Target="slides/slide1.xml"/><Relationship Id="rId33" Type="http://schemas.openxmlformats.org/officeDocument/2006/relationships/slide" Target="slides/slide23.xml"/><Relationship Id="rId10" Type="http://schemas.openxmlformats.org/officeDocument/2006/relationships/notesMaster" Target="notesMasters/notesMaster1.xml"/><Relationship Id="rId32" Type="http://schemas.openxmlformats.org/officeDocument/2006/relationships/slide" Target="slides/slide22.xml"/><Relationship Id="rId13" Type="http://schemas.openxmlformats.org/officeDocument/2006/relationships/slide" Target="slides/slide3.xml"/><Relationship Id="rId35" Type="http://schemas.openxmlformats.org/officeDocument/2006/relationships/slide" Target="slides/slide25.xml"/><Relationship Id="rId12" Type="http://schemas.openxmlformats.org/officeDocument/2006/relationships/slide" Target="slides/slide2.xml"/><Relationship Id="rId34" Type="http://schemas.openxmlformats.org/officeDocument/2006/relationships/slide" Target="slides/slide24.xml"/><Relationship Id="rId15" Type="http://schemas.openxmlformats.org/officeDocument/2006/relationships/slide" Target="slides/slide5.xml"/><Relationship Id="rId37" Type="http://schemas.openxmlformats.org/officeDocument/2006/relationships/slide" Target="slides/slide27.xml"/><Relationship Id="rId14" Type="http://schemas.openxmlformats.org/officeDocument/2006/relationships/slide" Target="slides/slide4.xml"/><Relationship Id="rId36" Type="http://schemas.openxmlformats.org/officeDocument/2006/relationships/slide" Target="slides/slide26.xml"/><Relationship Id="rId17" Type="http://schemas.openxmlformats.org/officeDocument/2006/relationships/slide" Target="slides/slide7.xml"/><Relationship Id="rId39" Type="http://schemas.openxmlformats.org/officeDocument/2006/relationships/slide" Target="slides/slide29.xml"/><Relationship Id="rId16" Type="http://schemas.openxmlformats.org/officeDocument/2006/relationships/slide" Target="slides/slide6.xml"/><Relationship Id="rId38" Type="http://schemas.openxmlformats.org/officeDocument/2006/relationships/slide" Target="slides/slide28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160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e921e144e_0_109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e921e144e_0_109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fe921e144e_0_109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e921e144e_0_168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e921e144e_0_168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fe921e144e_0_168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fe921e144e_0_133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fe921e144e_0_133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fe921e144e_0_133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fe921e144e_0_40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fe921e144e_0_40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fe921e144e_0_40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e921e144e_0_188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e921e144e_0_188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fe921e144e_0_188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e921e144e_0_20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e921e144e_0_20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fe921e144e_0_20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e921e144e_0_14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e921e144e_0_14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fe921e144e_0_14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fe921e144e_0_70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fe921e144e_0_70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fe921e144e_0_70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fe921e144e_0_78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fe921e144e_0_78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fe921e144e_0_78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fe921e144e_0_8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fe921e144e_0_8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fe921e144e_0_8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e921e144e_0_122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fe921e144e_0_122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fe921e144e_0_122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fe921e144e_0_53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fe921e144e_0_53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fe921e144e_0_53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e921e144e_0_60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e921e144e_0_60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e921e144e_0_60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e921e144e_0_161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e921e144e_0_161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fe921e144e_0_161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e921e144e_0_26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fe921e144e_0_26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fe921e144e_0_26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fe921e144e_0_146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fe921e144e_0_146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fe921e144e_0_146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e921e144e_0_154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e921e144e_0_154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e921e144e_0_154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779cf0bd7_1_9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779cf0bd7_1_9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f779cf0bd7_1_9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:notes"/>
          <p:cNvSpPr/>
          <p:nvPr>
            <p:ph idx="2" type="sldImg"/>
          </p:nvPr>
        </p:nvSpPr>
        <p:spPr>
          <a:xfrm>
            <a:off x="2286000" y="514350"/>
            <a:ext cx="45720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e921e144e_0_0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e921e144e_0_0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fe921e144e_0_0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e921e144e_0_32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e921e144e_0_32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fe921e144e_0_32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e921e144e_0_86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e921e144e_0_86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fe921e144e_0_86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e921e144e_0_93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e921e144e_0_93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fe921e144e_0_93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e921e144e_0_101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e921e144e_0_101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fe921e144e_0_101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e921e144e_0_198:notes"/>
          <p:cNvSpPr/>
          <p:nvPr>
            <p:ph idx="2" type="sldImg"/>
          </p:nvPr>
        </p:nvSpPr>
        <p:spPr>
          <a:xfrm>
            <a:off x="2286000" y="514350"/>
            <a:ext cx="4572000" cy="2571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e921e144e_0_198:notes"/>
          <p:cNvSpPr txBox="1"/>
          <p:nvPr>
            <p:ph idx="1" type="body"/>
          </p:nvPr>
        </p:nvSpPr>
        <p:spPr>
          <a:xfrm>
            <a:off x="1219200" y="3257550"/>
            <a:ext cx="6705600" cy="308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e921e144e_0_198:notes"/>
          <p:cNvSpPr txBox="1"/>
          <p:nvPr>
            <p:ph idx="12" type="sldNum"/>
          </p:nvPr>
        </p:nvSpPr>
        <p:spPr>
          <a:xfrm>
            <a:off x="5181600" y="6515100"/>
            <a:ext cx="3962400" cy="342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&amp;A">
  <p:cSld name="1_Q&amp;A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"/>
          <p:cNvSpPr txBox="1"/>
          <p:nvPr>
            <p:ph type="title"/>
          </p:nvPr>
        </p:nvSpPr>
        <p:spPr>
          <a:xfrm>
            <a:off x="0" y="3210459"/>
            <a:ext cx="9142413" cy="90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6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799571" y="210079"/>
            <a:ext cx="6787772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ubtitle Content">
  <p:cSld name="Title Subtitle Cont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808038" y="1164166"/>
            <a:ext cx="7910512" cy="32972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298450" lvl="5" marL="2743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90" name="Google Shape;90;p14"/>
          <p:cNvSpPr txBox="1"/>
          <p:nvPr>
            <p:ph idx="2" type="body"/>
          </p:nvPr>
        </p:nvSpPr>
        <p:spPr>
          <a:xfrm>
            <a:off x="808038" y="658573"/>
            <a:ext cx="8139112" cy="31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3238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91" name="Google Shape;91;p14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1152922" y="4410273"/>
            <a:ext cx="7075289" cy="53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4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type="ctrTitle"/>
          </p:nvPr>
        </p:nvSpPr>
        <p:spPr>
          <a:xfrm>
            <a:off x="1152923" y="2924177"/>
            <a:ext cx="7772797" cy="13428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1" type="ftr"/>
          </p:nvPr>
        </p:nvSpPr>
        <p:spPr>
          <a:xfrm>
            <a:off x="0" y="4945062"/>
            <a:ext cx="2895600" cy="198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808039" y="201077"/>
            <a:ext cx="6569039" cy="446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808038" y="1164165"/>
            <a:ext cx="8140700" cy="3325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dk1"/>
                </a:solidFill>
              </a:defRPr>
            </a:lvl1pPr>
            <a:lvl2pPr indent="-355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</a:defRPr>
            </a:lvl2pPr>
            <a:lvl3pPr indent="-342900" lvl="2" marL="137160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 sz="1800">
                <a:solidFill>
                  <a:schemeClr val="dk1"/>
                </a:solidFill>
              </a:defRPr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>
                <a:solidFill>
                  <a:schemeClr val="dk1"/>
                </a:solidFill>
              </a:defRPr>
            </a:lvl4pPr>
            <a:lvl5pPr indent="-342900" lvl="4" marL="22860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8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&amp;A">
  <p:cSld name="3_Q&amp;A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0" y="1947716"/>
            <a:ext cx="9142413" cy="90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6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0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&amp;A">
  <p:cSld name="Q&amp;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type="title"/>
          </p:nvPr>
        </p:nvSpPr>
        <p:spPr>
          <a:xfrm>
            <a:off x="0" y="1947716"/>
            <a:ext cx="9142413" cy="900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60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/>
          <p:nvPr>
            <p:ph type="title"/>
          </p:nvPr>
        </p:nvSpPr>
        <p:spPr>
          <a:xfrm rot="5400000">
            <a:off x="5463979" y="1372196"/>
            <a:ext cx="4388446" cy="2056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" type="body"/>
          </p:nvPr>
        </p:nvSpPr>
        <p:spPr>
          <a:xfrm rot="5400000">
            <a:off x="1301750" y="-637975"/>
            <a:ext cx="4388446" cy="6077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" type="body"/>
          </p:nvPr>
        </p:nvSpPr>
        <p:spPr>
          <a:xfrm rot="5400000">
            <a:off x="3132137" y="-1160463"/>
            <a:ext cx="3478212" cy="81264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title"/>
          </p:nvPr>
        </p:nvSpPr>
        <p:spPr>
          <a:xfrm>
            <a:off x="457399" y="204394"/>
            <a:ext cx="3008312" cy="872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3574852" y="204391"/>
            <a:ext cx="5111750" cy="439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200"/>
              </a:spcBef>
              <a:spcAft>
                <a:spcPts val="0"/>
              </a:spcAft>
              <a:buSzPts val="1500"/>
              <a:buChar char="•"/>
              <a:defRPr sz="15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66" name="Google Shape;66;p9"/>
          <p:cNvSpPr txBox="1"/>
          <p:nvPr>
            <p:ph idx="2" type="body"/>
          </p:nvPr>
        </p:nvSpPr>
        <p:spPr>
          <a:xfrm>
            <a:off x="457399" y="1076526"/>
            <a:ext cx="3008312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6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457402" y="1150939"/>
            <a:ext cx="4040187" cy="480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1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71" name="Google Shape;71;p10"/>
          <p:cNvSpPr txBox="1"/>
          <p:nvPr>
            <p:ph idx="2" type="body"/>
          </p:nvPr>
        </p:nvSpPr>
        <p:spPr>
          <a:xfrm>
            <a:off x="457402" y="1631157"/>
            <a:ext cx="4040187" cy="29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8450" lvl="2" marL="1371600" algn="l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72" name="Google Shape;72;p10"/>
          <p:cNvSpPr txBox="1"/>
          <p:nvPr>
            <p:ph idx="3" type="body"/>
          </p:nvPr>
        </p:nvSpPr>
        <p:spPr>
          <a:xfrm>
            <a:off x="4645422" y="1150939"/>
            <a:ext cx="4041180" cy="4802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500"/>
              <a:buNone/>
              <a:defRPr b="1" sz="15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100"/>
              <a:buNone/>
              <a:defRPr b="1" sz="11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1000"/>
              <a:buNone/>
              <a:defRPr b="1" sz="10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9pPr>
          </a:lstStyle>
          <a:p/>
        </p:txBody>
      </p:sp>
      <p:sp>
        <p:nvSpPr>
          <p:cNvPr id="73" name="Google Shape;73;p10"/>
          <p:cNvSpPr txBox="1"/>
          <p:nvPr>
            <p:ph idx="4" type="body"/>
          </p:nvPr>
        </p:nvSpPr>
        <p:spPr>
          <a:xfrm>
            <a:off x="4645422" y="1631157"/>
            <a:ext cx="4041180" cy="2963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algn="l"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8450" lvl="2" marL="1371600" algn="l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SzPts val="1000"/>
              <a:buChar char="•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74" name="Google Shape;74;p10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457399" y="1200547"/>
            <a:ext cx="4066976" cy="3394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619627" y="1200547"/>
            <a:ext cx="4066977" cy="33942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238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2984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–"/>
              <a:defRPr sz="1100"/>
            </a:lvl4pPr>
            <a:lvl5pPr indent="-298450" lvl="4" marL="2286000" algn="l"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100"/>
            </a:lvl5pPr>
            <a:lvl6pPr indent="-298450" lvl="5" marL="27432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79" name="Google Shape;79;p11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722315" y="3304978"/>
            <a:ext cx="7772797" cy="1021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722315" y="2179840"/>
            <a:ext cx="7772797" cy="112514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SzPts val="900"/>
              <a:buNone/>
              <a:defRPr sz="9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theme" Target="../theme/theme5.xml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theme" Target="../theme/theme6.xml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slideLayout" Target="../slideLayouts/slideLayout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_rels/slideMaster4.xml.rels><?xml version="1.0" encoding="UTF-8" standalone="yes"?><Relationships xmlns="http://schemas.openxmlformats.org/package/2006/relationships"><Relationship Id="rId10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slideLayout" Target="../slideLayouts/slideLayout12.xml"/><Relationship Id="rId5" Type="http://schemas.openxmlformats.org/officeDocument/2006/relationships/image" Target="../media/image15.jpg"/><Relationship Id="rId6" Type="http://schemas.openxmlformats.org/officeDocument/2006/relationships/image" Target="../media/image10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theme" Target="../theme/theme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7.jp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11" name="Google Shape;11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1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3800" y="0"/>
            <a:ext cx="1600200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 txBox="1"/>
          <p:nvPr/>
        </p:nvSpPr>
        <p:spPr>
          <a:xfrm>
            <a:off x="0" y="0"/>
            <a:ext cx="1165225" cy="587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, polygon&#10;&#10;Description automatically generated" id="18" name="Google Shape;18;p1"/>
          <p:cNvPicPr preferRelativeResize="0"/>
          <p:nvPr/>
        </p:nvPicPr>
        <p:blipFill rotWithShape="1">
          <a:blip r:embed="rId6">
            <a:alphaModFix/>
          </a:blip>
          <a:srcRect b="34545" l="31976" r="0" t="7272"/>
          <a:stretch/>
        </p:blipFill>
        <p:spPr>
          <a:xfrm>
            <a:off x="0" y="1587"/>
            <a:ext cx="5681662" cy="514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3146425"/>
            <a:ext cx="9144000" cy="143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1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28" name="Google Shape;28;p3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" name="Google Shape;30;p3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Google Shape;3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polygon&#10;&#10;Description automatically generated" id="33" name="Google Shape;33;p3"/>
          <p:cNvPicPr preferRelativeResize="0"/>
          <p:nvPr/>
        </p:nvPicPr>
        <p:blipFill rotWithShape="1">
          <a:blip r:embed="rId5">
            <a:alphaModFix/>
          </a:blip>
          <a:srcRect b="34545" l="31976" r="0" t="7272"/>
          <a:stretch/>
        </p:blipFill>
        <p:spPr>
          <a:xfrm>
            <a:off x="0" y="1587"/>
            <a:ext cx="5681662" cy="514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3800" y="0"/>
            <a:ext cx="1600200" cy="5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 txBox="1"/>
          <p:nvPr/>
        </p:nvSpPr>
        <p:spPr>
          <a:xfrm>
            <a:off x="0" y="0"/>
            <a:ext cx="1165225" cy="587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1273175"/>
            <a:ext cx="91440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5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Google Shape;46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Google Shape;47;p5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5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5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5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94" name="Google Shape;94;p15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6" name="Google Shape;96;p15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>
            <a:off x="1114425" y="3009900"/>
            <a:ext cx="3676650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666750"/>
            <a:ext cx="109537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24225" y="690562"/>
            <a:ext cx="5819775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, polygon&#10;&#10;Description automatically generated" id="103" name="Google Shape;103;p15"/>
          <p:cNvPicPr preferRelativeResize="0"/>
          <p:nvPr/>
        </p:nvPicPr>
        <p:blipFill rotWithShape="1">
          <a:blip r:embed="rId8">
            <a:alphaModFix/>
          </a:blip>
          <a:srcRect b="34545" l="31976" r="0" t="7272"/>
          <a:stretch/>
        </p:blipFill>
        <p:spPr>
          <a:xfrm>
            <a:off x="0" y="0"/>
            <a:ext cx="568166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24812" y="4687887"/>
            <a:ext cx="1035050" cy="2524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11" type="ftr"/>
          </p:nvPr>
        </p:nvSpPr>
        <p:spPr>
          <a:xfrm>
            <a:off x="0" y="4945062"/>
            <a:ext cx="2895600" cy="1984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7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114" name="Google Shape;114;p17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7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9"/>
          <p:cNvGrpSpPr/>
          <p:nvPr/>
        </p:nvGrpSpPr>
        <p:grpSpPr>
          <a:xfrm>
            <a:off x="0" y="4754562"/>
            <a:ext cx="9144000" cy="252412"/>
            <a:chOff x="0" y="4755017"/>
            <a:chExt cx="9144000" cy="252413"/>
          </a:xfrm>
        </p:grpSpPr>
        <p:pic>
          <p:nvPicPr>
            <p:cNvPr id="129" name="Google Shape;129;p19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0" y="4793116"/>
              <a:ext cx="9144000" cy="21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900988" y="4755017"/>
              <a:ext cx="1035050" cy="2524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19"/>
          <p:cNvSpPr txBox="1"/>
          <p:nvPr/>
        </p:nvSpPr>
        <p:spPr>
          <a:xfrm>
            <a:off x="-149225" y="3797300"/>
            <a:ext cx="2228850" cy="219075"/>
          </a:xfrm>
          <a:prstGeom prst="rect">
            <a:avLst/>
          </a:prstGeom>
          <a:noFill/>
          <a:ln>
            <a:noFill/>
          </a:ln>
        </p:spPr>
        <p:txBody>
          <a:bodyPr anchorCtr="0" anchor="t" bIns="17250" lIns="34500" spcFirstLastPara="1" rIns="34500" wrap="square" tIns="17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29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3800" y="0"/>
            <a:ext cx="16002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JO4YQ"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0" y="0"/>
            <a:ext cx="1165225" cy="587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7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273175"/>
            <a:ext cx="9144000" cy="20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>
            <p:ph type="title"/>
          </p:nvPr>
        </p:nvSpPr>
        <p:spPr>
          <a:xfrm>
            <a:off x="808037" y="201612"/>
            <a:ext cx="67579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808037" y="1163637"/>
            <a:ext cx="8126412" cy="3478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11" type="ftr"/>
          </p:nvPr>
        </p:nvSpPr>
        <p:spPr>
          <a:xfrm>
            <a:off x="0" y="4759325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50" lIns="57100" spcFirstLastPara="1" rIns="57100" wrap="square" tIns="285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/>
        </p:nvSpPr>
        <p:spPr>
          <a:xfrm>
            <a:off x="0" y="957262"/>
            <a:ext cx="9144000" cy="212566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b="1" lang="en-US" sz="40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CNN GRU</a:t>
            </a:r>
            <a:endParaRPr/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119062" y="3216275"/>
            <a:ext cx="9144000" cy="13287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尼諾思科技股份有限公司</a:t>
            </a: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報告人：</a:t>
            </a:r>
            <a:r>
              <a:rPr lang="en-US" sz="2000"/>
              <a:t>teuton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Batch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926" y="794299"/>
            <a:ext cx="6648801" cy="355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Dropout Layer </a:t>
            </a:r>
            <a:endParaRPr/>
          </a:p>
        </p:txBody>
      </p:sp>
      <p:sp>
        <p:nvSpPr>
          <p:cNvPr id="221" name="Google Shape;221;p31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self.cdo = nn.</a:t>
            </a:r>
            <a:r>
              <a:rPr lang="en-US">
                <a:solidFill>
                  <a:schemeClr val="dk2"/>
                </a:solidFill>
              </a:rPr>
              <a:t>Dropout</a:t>
            </a:r>
            <a:r>
              <a:rPr lang="en-US"/>
              <a:t>(p = 0.5)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53283"/>
            <a:ext cx="9144001" cy="2936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out2 = F.</a:t>
            </a:r>
            <a:r>
              <a:rPr lang="en-US">
                <a:solidFill>
                  <a:schemeClr val="dk2"/>
                </a:solidFill>
              </a:rPr>
              <a:t>max_pool1d</a:t>
            </a:r>
            <a:r>
              <a:rPr lang="en-US"/>
              <a:t>(out2, 2)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673" y="1662725"/>
            <a:ext cx="4489274" cy="31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Activation function (sigmoid)</a:t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out2 = F.</a:t>
            </a:r>
            <a:r>
              <a:rPr lang="en-US">
                <a:solidFill>
                  <a:srgbClr val="FF6600"/>
                </a:solidFill>
              </a:rPr>
              <a:t>relu</a:t>
            </a:r>
            <a:r>
              <a:rPr lang="en-US"/>
              <a:t>(out2)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501" y="1522165"/>
            <a:ext cx="6569098" cy="32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Forward</a:t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out2 = torch.transpose(x, 1, 2)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out2 = self.c1(out2)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>
            <p:ph idx="1" type="subTitle"/>
          </p:nvPr>
        </p:nvSpPr>
        <p:spPr>
          <a:xfrm>
            <a:off x="1152922" y="4410273"/>
            <a:ext cx="7075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5"/>
          <p:cNvSpPr txBox="1"/>
          <p:nvPr>
            <p:ph type="ctrTitle"/>
          </p:nvPr>
        </p:nvSpPr>
        <p:spPr>
          <a:xfrm>
            <a:off x="1152923" y="2924177"/>
            <a:ext cx="7772700" cy="13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MLP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6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Multi-Layer Perception</a:t>
            </a:r>
            <a:endParaRPr/>
          </a:p>
        </p:txBody>
      </p:sp>
      <p:sp>
        <p:nvSpPr>
          <p:cNvPr id="259" name="Google Shape;259;p36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3488" y="647175"/>
            <a:ext cx="6517023" cy="363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7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Multi-Layer Perception</a:t>
            </a:r>
            <a:endParaRPr/>
          </a:p>
        </p:txBody>
      </p:sp>
      <p:sp>
        <p:nvSpPr>
          <p:cNvPr id="267" name="Google Shape;267;p37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self.fc = nn.</a:t>
            </a:r>
            <a:r>
              <a:rPr lang="en-US">
                <a:solidFill>
                  <a:schemeClr val="dk2"/>
                </a:solidFill>
              </a:rPr>
              <a:t>Linear</a:t>
            </a:r>
            <a:r>
              <a:rPr lang="en-US"/>
              <a:t>(hidden_size2, hidden_mlp)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412" y="1507375"/>
            <a:ext cx="4786237" cy="3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Multi-Layer Perception</a:t>
            </a:r>
            <a:endParaRPr/>
          </a:p>
        </p:txBody>
      </p:sp>
      <p:sp>
        <p:nvSpPr>
          <p:cNvPr id="275" name="Google Shape;275;p38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674" y="711363"/>
            <a:ext cx="6569098" cy="372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9"/>
          <p:cNvSpPr txBox="1"/>
          <p:nvPr>
            <p:ph idx="1" type="subTitle"/>
          </p:nvPr>
        </p:nvSpPr>
        <p:spPr>
          <a:xfrm>
            <a:off x="1152922" y="4410273"/>
            <a:ext cx="7075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type="ctrTitle"/>
          </p:nvPr>
        </p:nvSpPr>
        <p:spPr>
          <a:xfrm>
            <a:off x="1152923" y="2924177"/>
            <a:ext cx="7772700" cy="13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CNN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/>
        </p:nvSpPr>
        <p:spPr>
          <a:xfrm>
            <a:off x="0" y="1044575"/>
            <a:ext cx="2343150" cy="3375025"/>
          </a:xfrm>
          <a:prstGeom prst="rect">
            <a:avLst/>
          </a:prstGeom>
          <a:solidFill>
            <a:srgbClr val="D9D9D9">
              <a:alpha val="49803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232"/>
              </a:buClr>
              <a:buSzPts val="4000"/>
              <a:buFont typeface="Microsoft JhengHei"/>
              <a:buNone/>
            </a:pPr>
            <a:r>
              <a:rPr b="1" i="0" lang="en-US" sz="4000" u="none">
                <a:solidFill>
                  <a:srgbClr val="323232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大綱</a:t>
            </a:r>
            <a:endParaRPr/>
          </a:p>
        </p:txBody>
      </p:sp>
      <p:sp>
        <p:nvSpPr>
          <p:cNvPr id="154" name="Google Shape;154;p22"/>
          <p:cNvSpPr txBox="1"/>
          <p:nvPr/>
        </p:nvSpPr>
        <p:spPr>
          <a:xfrm>
            <a:off x="2333625" y="1023937"/>
            <a:ext cx="6810375" cy="3403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214311" lvl="0" marL="214311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oto Sans Symbols"/>
              <a:buChar char="■"/>
            </a:pPr>
            <a:r>
              <a:t/>
            </a:r>
            <a:endParaRPr b="1" i="0" sz="2400" u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indent="-214312" lvl="1" marL="384175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icrosoft JhengHei"/>
              <a:buChar char="+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Convolution Neuron Network</a:t>
            </a:r>
            <a:endParaRPr/>
          </a:p>
        </p:txBody>
      </p:sp>
      <p:sp>
        <p:nvSpPr>
          <p:cNvPr id="290" name="Google Shape;290;p40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782425"/>
            <a:ext cx="4394875" cy="27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924" y="1848874"/>
            <a:ext cx="4700498" cy="2891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CNN work?</a:t>
            </a:r>
            <a:endParaRPr/>
          </a:p>
        </p:txBody>
      </p:sp>
      <p:sp>
        <p:nvSpPr>
          <p:cNvPr id="299" name="Google Shape;299;p41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472" y="647175"/>
            <a:ext cx="6220099" cy="364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CNN work?</a:t>
            </a:r>
            <a:endParaRPr/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848" y="647175"/>
            <a:ext cx="4873052" cy="406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315" name="Google Shape;315;p43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self.c1 = nn.Conv1d(in_channels = input_size, out_channels = hidden_c1, kernel_size = 3, padding = 0)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idx="1" type="subTitle"/>
          </p:nvPr>
        </p:nvSpPr>
        <p:spPr>
          <a:xfrm>
            <a:off x="1152922" y="4410273"/>
            <a:ext cx="7075200" cy="5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4"/>
          <p:cNvSpPr txBox="1"/>
          <p:nvPr>
            <p:ph type="ctrTitle"/>
          </p:nvPr>
        </p:nvSpPr>
        <p:spPr>
          <a:xfrm>
            <a:off x="1152923" y="2924177"/>
            <a:ext cx="7772700" cy="134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GRU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n-US" sz="2400">
                <a:solidFill>
                  <a:srgbClr val="303233"/>
                </a:solidFill>
                <a:highlight>
                  <a:srgbClr val="FFFFFF"/>
                </a:highlight>
              </a:rPr>
              <a:t>Gated Recurrent Unit</a:t>
            </a:r>
            <a:endParaRPr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550" y="1347176"/>
            <a:ext cx="7325949" cy="24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Code</a:t>
            </a:r>
            <a:endParaRPr/>
          </a:p>
        </p:txBody>
      </p:sp>
      <p:sp>
        <p:nvSpPr>
          <p:cNvPr id="337" name="Google Shape;337;p46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self.gru = nn.GRU(input_size, hidden_gru, num_layers, batch_first=True)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…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h0 = torch.zeros(self.num_layers, x.size(0), self.hidden_gru).to(device)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out1, _ = self.gru(x, h0)  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out1 = out1[:, -1, :]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t/>
            </a:r>
            <a:endParaRPr/>
          </a:p>
        </p:txBody>
      </p:sp>
      <p:pic>
        <p:nvPicPr>
          <p:cNvPr id="345" name="Google Shape;34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788" y="550863"/>
            <a:ext cx="4882424" cy="416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808037" y="201612"/>
            <a:ext cx="6569075" cy="446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 Black"/>
              <a:buNone/>
            </a:pPr>
            <a:r>
              <a:rPr b="1" i="0" lang="en-US" sz="28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NínoX CIS </a:t>
            </a:r>
            <a:r>
              <a:rPr b="0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(Corporate Identity System)</a:t>
            </a:r>
            <a:br>
              <a:rPr b="1" i="0" lang="en-US" sz="2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351" name="Google Shape;351;p48"/>
          <p:cNvSpPr txBox="1"/>
          <p:nvPr>
            <p:ph idx="1" type="body"/>
          </p:nvPr>
        </p:nvSpPr>
        <p:spPr>
          <a:xfrm>
            <a:off x="808037" y="881062"/>
            <a:ext cx="8140700" cy="4262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39750" lvl="0" marL="752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NínoX</a:t>
            </a:r>
            <a:endParaRPr/>
          </a:p>
          <a:p>
            <a:pPr indent="-539750" lvl="0" marL="7524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</a:t>
            </a:r>
            <a:endParaRPr/>
          </a:p>
          <a:p>
            <a:pPr indent="-539750" lvl="1" marL="10525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Arial Black</a:t>
            </a:r>
            <a:endParaRPr/>
          </a:p>
          <a:p>
            <a:pPr indent="-539750" lvl="0" marL="7524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PMingLiu"/>
                <a:ea typeface="PMingLiu"/>
                <a:cs typeface="PMingLiu"/>
                <a:sym typeface="PMingLiu"/>
              </a:rPr>
              <a:t>Color</a:t>
            </a:r>
            <a:endParaRPr/>
          </a:p>
          <a:p>
            <a:pPr indent="-539750" lvl="1" marL="10525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FF6600"/>
                </a:solidFill>
                <a:latin typeface="PMingLiu"/>
                <a:ea typeface="PMingLiu"/>
                <a:cs typeface="PMingLiu"/>
                <a:sym typeface="PMingLiu"/>
              </a:rPr>
              <a:t>橘色(</a:t>
            </a:r>
            <a:r>
              <a:rPr b="0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HEX </a:t>
            </a:r>
            <a:r>
              <a:rPr b="0" i="0" lang="en-US" sz="2400" u="none" cap="none" strike="noStrike">
                <a:solidFill>
                  <a:srgbClr val="FF6600"/>
                </a:solidFill>
                <a:latin typeface="PMingLiu"/>
                <a:ea typeface="PMingLiu"/>
                <a:cs typeface="PMingLiu"/>
                <a:sym typeface="PMingLiu"/>
              </a:rPr>
              <a:t>#FF6600  ; RGB </a:t>
            </a:r>
            <a:r>
              <a:rPr b="0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255, 102, 0</a:t>
            </a:r>
            <a:r>
              <a:rPr b="0" i="0" lang="en-US" sz="2400" u="none" cap="none" strike="noStrike">
                <a:solidFill>
                  <a:srgbClr val="FF6600"/>
                </a:solidFill>
                <a:latin typeface="PMingLiu"/>
                <a:ea typeface="PMingLiu"/>
                <a:cs typeface="PMingLiu"/>
                <a:sym typeface="PMingLiu"/>
              </a:rPr>
              <a:t>)</a:t>
            </a:r>
            <a:endParaRPr/>
          </a:p>
          <a:p>
            <a:pPr indent="-539750" lvl="1" marL="10525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99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009999"/>
                </a:solidFill>
                <a:latin typeface="PMingLiu"/>
                <a:ea typeface="PMingLiu"/>
                <a:cs typeface="PMingLiu"/>
                <a:sym typeface="PMingLiu"/>
              </a:rPr>
              <a:t>藍綠色(</a:t>
            </a:r>
            <a:r>
              <a:rPr b="0" i="0" lang="en-US" sz="24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HEX </a:t>
            </a:r>
            <a:r>
              <a:rPr b="0" i="0" lang="en-US" sz="2400" u="none" cap="none" strike="noStrike">
                <a:solidFill>
                  <a:srgbClr val="009999"/>
                </a:solidFill>
                <a:latin typeface="PMingLiu"/>
                <a:ea typeface="PMingLiu"/>
                <a:cs typeface="PMingLiu"/>
                <a:sym typeface="PMingLiu"/>
              </a:rPr>
              <a:t>#009999 ; RGB </a:t>
            </a:r>
            <a:r>
              <a:rPr b="0" i="0" lang="en-US" sz="2400" u="none" cap="none" strike="noStrike">
                <a:solidFill>
                  <a:srgbClr val="009999"/>
                </a:solidFill>
                <a:latin typeface="Arial"/>
                <a:ea typeface="Arial"/>
                <a:cs typeface="Arial"/>
                <a:sym typeface="Arial"/>
              </a:rPr>
              <a:t>0, 153, 153</a:t>
            </a:r>
            <a:r>
              <a:rPr b="0" i="0" lang="en-US" sz="2400" u="none" cap="none" strike="noStrike">
                <a:solidFill>
                  <a:srgbClr val="009999"/>
                </a:solidFill>
                <a:latin typeface="PMingLiu"/>
                <a:ea typeface="PMingLiu"/>
                <a:cs typeface="PMingLiu"/>
                <a:sym typeface="PMingLiu"/>
              </a:rPr>
              <a:t>)</a:t>
            </a:r>
            <a:endParaRPr/>
          </a:p>
          <a:p>
            <a:pPr indent="-539750" lvl="1" marL="10525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00FF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rgbClr val="8B00FF"/>
                </a:solidFill>
                <a:latin typeface="PMingLiu"/>
                <a:ea typeface="PMingLiu"/>
                <a:cs typeface="PMingLiu"/>
                <a:sym typeface="PMingLiu"/>
              </a:rPr>
              <a:t>紫色</a:t>
            </a:r>
            <a:r>
              <a:rPr b="0" i="0" lang="en-US" sz="2400" u="none" cap="none" strike="noStrike">
                <a:solidFill>
                  <a:srgbClr val="8B00FF"/>
                </a:solidFill>
                <a:latin typeface="Arial"/>
                <a:ea typeface="Arial"/>
                <a:cs typeface="Arial"/>
                <a:sym typeface="Arial"/>
              </a:rPr>
              <a:t>Violet </a:t>
            </a:r>
            <a:r>
              <a:rPr b="0" i="0" lang="en-US" sz="2400" u="none" cap="none" strike="noStrike">
                <a:solidFill>
                  <a:srgbClr val="8B00FF"/>
                </a:solidFill>
                <a:latin typeface="PMingLiu"/>
                <a:ea typeface="PMingLiu"/>
                <a:cs typeface="PMingLiu"/>
                <a:sym typeface="PMingLiu"/>
              </a:rPr>
              <a:t>(</a:t>
            </a:r>
            <a:r>
              <a:rPr b="0" i="0" lang="en-US" sz="2400" u="none" cap="none" strike="noStrike">
                <a:solidFill>
                  <a:srgbClr val="8B00FF"/>
                </a:solidFill>
                <a:latin typeface="Arial"/>
                <a:ea typeface="Arial"/>
                <a:cs typeface="Arial"/>
                <a:sym typeface="Arial"/>
              </a:rPr>
              <a:t>HEX #8B00FF ; RGB 139, 0, 255)</a:t>
            </a:r>
            <a:endParaRPr/>
          </a:p>
          <a:p>
            <a:pPr indent="-539750" lvl="1" marL="105251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黑色 Black(HEX #000000 ; RGB 0,0,0)</a:t>
            </a:r>
            <a:endParaRPr/>
          </a:p>
          <a:p>
            <a:pPr indent="-539750" lvl="0" marL="7524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&lt;font face="Arial Black" color="#FF6600"&gt; NínoX &lt;/font&gt;</a:t>
            </a:r>
            <a:endParaRPr/>
          </a:p>
          <a:p>
            <a:pPr indent="-85725" lvl="0" marL="212725" marR="0" rtl="0" algn="l"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4125" y="1212850"/>
            <a:ext cx="3622675" cy="9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1587" y="1566862"/>
            <a:ext cx="9142412" cy="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1152525" y="4410075"/>
            <a:ext cx="7075487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Google Shape;160;p23"/>
          <p:cNvSpPr txBox="1"/>
          <p:nvPr>
            <p:ph type="ctrTitle"/>
          </p:nvPr>
        </p:nvSpPr>
        <p:spPr>
          <a:xfrm>
            <a:off x="1152525" y="2924175"/>
            <a:ext cx="7773987" cy="13430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icrosoft JhengHei"/>
              <a:buNone/>
            </a:pPr>
            <a:r>
              <a:rPr lang="en-US"/>
              <a:t>Pytorch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1587" y="1533525"/>
            <a:ext cx="9142412" cy="9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1" i="0" lang="en-US" sz="6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br>
              <a:rPr b="1" i="0" lang="en-US" sz="6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6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簡報完畢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Pytorch?</a:t>
            </a:r>
            <a:endParaRPr/>
          </a:p>
        </p:txBody>
      </p:sp>
      <p:sp>
        <p:nvSpPr>
          <p:cNvPr id="167" name="Google Shape;167;p24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500"/>
              </a:spcBef>
              <a:spcAft>
                <a:spcPts val="0"/>
              </a:spcAft>
              <a:buSzPts val="2400"/>
              <a:buChar char="●"/>
            </a:pPr>
            <a:r>
              <a:rPr lang="en-US"/>
              <a:t>PyTorch is an optimized tensor library for </a:t>
            </a:r>
            <a:r>
              <a:rPr lang="en-US">
                <a:solidFill>
                  <a:schemeClr val="dk2"/>
                </a:solidFill>
              </a:rPr>
              <a:t>deep learning</a:t>
            </a:r>
            <a:r>
              <a:rPr lang="en-US"/>
              <a:t> using GPUs and CPUs.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import torch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import torch.nn as nn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import torchvision.transforms as transforms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import torch.nn.functional as F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of </a:t>
            </a:r>
            <a:r>
              <a:rPr lang="en-US"/>
              <a:t>machine</a:t>
            </a:r>
            <a:r>
              <a:rPr lang="en-US"/>
              <a:t> learning</a:t>
            </a:r>
            <a:endParaRPr/>
          </a:p>
        </p:txBody>
      </p:sp>
      <p:sp>
        <p:nvSpPr>
          <p:cNvPr id="174" name="Google Shape;174;p25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721" y="831300"/>
            <a:ext cx="4268033" cy="3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</a:t>
            </a:r>
            <a:r>
              <a:rPr lang="en-US"/>
              <a:t>machine</a:t>
            </a:r>
            <a:r>
              <a:rPr lang="en-US"/>
              <a:t> learning work? 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63" y="810537"/>
            <a:ext cx="6372726" cy="352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</a:t>
            </a:r>
            <a:r>
              <a:rPr lang="en-US"/>
              <a:t>machine</a:t>
            </a:r>
            <a:r>
              <a:rPr lang="en-US"/>
              <a:t> learning work? 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746" y="770950"/>
            <a:ext cx="4480449" cy="360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does machine learning work? 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564" y="661638"/>
            <a:ext cx="5410075" cy="38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808039" y="201077"/>
            <a:ext cx="6569100" cy="44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Loss function and optimizer </a:t>
            </a:r>
            <a:endParaRPr/>
          </a:p>
        </p:txBody>
      </p:sp>
      <p:sp>
        <p:nvSpPr>
          <p:cNvPr id="206" name="Google Shape;206;p29"/>
          <p:cNvSpPr txBox="1"/>
          <p:nvPr>
            <p:ph idx="1" type="body"/>
          </p:nvPr>
        </p:nvSpPr>
        <p:spPr>
          <a:xfrm>
            <a:off x="808038" y="1164165"/>
            <a:ext cx="8140800" cy="332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criterion = nn.</a:t>
            </a:r>
            <a:r>
              <a:rPr lang="en-US" sz="2100">
                <a:solidFill>
                  <a:schemeClr val="dk2"/>
                </a:solidFill>
              </a:rPr>
              <a:t>CrossEntropyLoss</a:t>
            </a:r>
            <a:r>
              <a:rPr lang="en-US" sz="2100"/>
              <a:t>()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optimizer = </a:t>
            </a:r>
            <a:r>
              <a:rPr lang="en-US" sz="2100">
                <a:solidFill>
                  <a:schemeClr val="dk2"/>
                </a:solidFill>
              </a:rPr>
              <a:t>torch.optim.Adam</a:t>
            </a:r>
            <a:r>
              <a:rPr lang="en-US" sz="2100"/>
              <a:t>(model.parameters(), lr=learning_rate)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100"/>
              <a:t>…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/>
              <a:t>        outputs = model(images)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100"/>
              <a:t>        loss = criterion(outputs, labels)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100"/>
              <a:t>        optimizer.zero_grad()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100"/>
              <a:t>        loss.backward()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100"/>
              <a:t>        optimizer.step()</a:t>
            </a:r>
            <a:endParaRPr sz="2100"/>
          </a:p>
          <a:p>
            <a:pPr indent="0" lvl="0" marL="0" rtl="0" algn="l">
              <a:spcBef>
                <a:spcPts val="500"/>
              </a:spcBef>
              <a:spcAft>
                <a:spcPts val="2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6_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2_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1_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Corporate_PPT_Template_10x5.6_v2">
  <a:themeElements>
    <a:clrScheme name="Custom 2">
      <a:dk1>
        <a:srgbClr val="000000"/>
      </a:dk1>
      <a:lt1>
        <a:srgbClr val="FFFFFF"/>
      </a:lt1>
      <a:dk2>
        <a:srgbClr val="FF0000"/>
      </a:dk2>
      <a:lt2>
        <a:srgbClr val="C9C9C9"/>
      </a:lt2>
      <a:accent1>
        <a:srgbClr val="829E7E"/>
      </a:accent1>
      <a:accent2>
        <a:srgbClr val="7F7F7F"/>
      </a:accent2>
      <a:accent3>
        <a:srgbClr val="C8CC94"/>
      </a:accent3>
      <a:accent4>
        <a:srgbClr val="9FB3A9"/>
      </a:accent4>
      <a:accent5>
        <a:srgbClr val="5B6981"/>
      </a:accent5>
      <a:accent6>
        <a:srgbClr val="D3CAAF"/>
      </a:accent6>
      <a:hlink>
        <a:srgbClr val="0070C0"/>
      </a:hlink>
      <a:folHlink>
        <a:srgbClr val="29292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